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2" r:id="rId7"/>
    <p:sldId id="261" r:id="rId8"/>
    <p:sldId id="264" r:id="rId9"/>
    <p:sldId id="26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67"/>
    <p:restoredTop sz="64177"/>
  </p:normalViewPr>
  <p:slideViewPr>
    <p:cSldViewPr snapToGrid="0" snapToObjects="1">
      <p:cViewPr varScale="1">
        <p:scale>
          <a:sx n="62" d="100"/>
          <a:sy n="62" d="100"/>
        </p:scale>
        <p:origin x="13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A8F91B-027C-F645-B5D0-00F7D9BF1569}" type="datetimeFigureOut">
              <a:rPr lang="en-US" smtClean="0"/>
              <a:t>8/9/17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DDC73-DBDD-DD42-8DEF-337A993B435B}" type="slidenum">
              <a:rPr lang="en-US" smtClean="0"/>
              <a:t>‹#›</a:t>
            </a:fld>
            <a:endParaRPr lang="en-US"/>
          </a:p>
        </p:txBody>
      </p:sp>
    </p:spTree>
    <p:extLst>
      <p:ext uri="{BB962C8B-B14F-4D97-AF65-F5344CB8AC3E}">
        <p14:creationId xmlns:p14="http://schemas.microsoft.com/office/powerpoint/2010/main" val="29608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FDDC73-DBDD-DD42-8DEF-337A993B435B}" type="slidenum">
              <a:rPr lang="en-US" smtClean="0"/>
              <a:t>1</a:t>
            </a:fld>
            <a:endParaRPr lang="en-US"/>
          </a:p>
        </p:txBody>
      </p:sp>
    </p:spTree>
    <p:extLst>
      <p:ext uri="{BB962C8B-B14F-4D97-AF65-F5344CB8AC3E}">
        <p14:creationId xmlns:p14="http://schemas.microsoft.com/office/powerpoint/2010/main" val="1222034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Frank</a:t>
            </a:r>
            <a:r>
              <a:rPr lang="en-US" baseline="0" dirty="0" smtClean="0"/>
              <a:t> - Introduction</a:t>
            </a:r>
            <a:endParaRPr lang="en-US" dirty="0" smtClean="0"/>
          </a:p>
        </p:txBody>
      </p:sp>
      <p:sp>
        <p:nvSpPr>
          <p:cNvPr id="4" name="Slide Number Placeholder 3"/>
          <p:cNvSpPr>
            <a:spLocks noGrp="1"/>
          </p:cNvSpPr>
          <p:nvPr>
            <p:ph type="sldNum" sz="quarter" idx="10"/>
          </p:nvPr>
        </p:nvSpPr>
        <p:spPr/>
        <p:txBody>
          <a:bodyPr/>
          <a:lstStyle/>
          <a:p>
            <a:fld id="{C0FDDC73-DBDD-DD42-8DEF-337A993B435B}" type="slidenum">
              <a:rPr lang="en-US" smtClean="0"/>
              <a:t>2</a:t>
            </a:fld>
            <a:endParaRPr lang="en-US"/>
          </a:p>
        </p:txBody>
      </p:sp>
    </p:spTree>
    <p:extLst>
      <p:ext uri="{BB962C8B-B14F-4D97-AF65-F5344CB8AC3E}">
        <p14:creationId xmlns:p14="http://schemas.microsoft.com/office/powerpoint/2010/main" val="433039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Frank - Agenda</a:t>
            </a:r>
            <a:endParaRPr lang="en-US" dirty="0"/>
          </a:p>
        </p:txBody>
      </p:sp>
      <p:sp>
        <p:nvSpPr>
          <p:cNvPr id="4" name="Slide Number Placeholder 3"/>
          <p:cNvSpPr>
            <a:spLocks noGrp="1"/>
          </p:cNvSpPr>
          <p:nvPr>
            <p:ph type="sldNum" sz="quarter" idx="10"/>
          </p:nvPr>
        </p:nvSpPr>
        <p:spPr/>
        <p:txBody>
          <a:bodyPr/>
          <a:lstStyle/>
          <a:p>
            <a:fld id="{C0FDDC73-DBDD-DD42-8DEF-337A993B435B}" type="slidenum">
              <a:rPr lang="en-US" smtClean="0"/>
              <a:t>3</a:t>
            </a:fld>
            <a:endParaRPr lang="en-US"/>
          </a:p>
        </p:txBody>
      </p:sp>
    </p:spTree>
    <p:extLst>
      <p:ext uri="{BB962C8B-B14F-4D97-AF65-F5344CB8AC3E}">
        <p14:creationId xmlns:p14="http://schemas.microsoft.com/office/powerpoint/2010/main" val="588731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Frank - Problem</a:t>
            </a:r>
          </a:p>
          <a:p>
            <a:endParaRPr lang="en-US" dirty="0" smtClean="0"/>
          </a:p>
          <a:p>
            <a:r>
              <a:rPr lang="en-US" dirty="0" smtClean="0"/>
              <a:t>Nowadays,</a:t>
            </a:r>
            <a:r>
              <a:rPr lang="en-US" baseline="0" dirty="0" smtClean="0"/>
              <a:t> going through a busy airport can be an adventure. Here is Houston for example, we need to account for traffic, which can easily make you late for your flight. Sometimes you need park miles away, check in, go through TSA,  walk some more to get to your gate. Let’s not forget the lines and you’re luck if you find a seat to wait for boarding. We need to be diligent to make sure to be at the gate on time. </a:t>
            </a:r>
            <a:endParaRPr lang="en-US" dirty="0" smtClean="0"/>
          </a:p>
          <a:p>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0FDDC73-DBDD-DD42-8DEF-337A993B435B}" type="slidenum">
              <a:rPr lang="en-US" smtClean="0"/>
              <a:t>4</a:t>
            </a:fld>
            <a:endParaRPr lang="en-US"/>
          </a:p>
        </p:txBody>
      </p:sp>
    </p:spTree>
    <p:extLst>
      <p:ext uri="{BB962C8B-B14F-4D97-AF65-F5344CB8AC3E}">
        <p14:creationId xmlns:p14="http://schemas.microsoft.com/office/powerpoint/2010/main" val="1832567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Frank &amp; </a:t>
            </a:r>
            <a:r>
              <a:rPr lang="en-US" dirty="0" err="1" smtClean="0"/>
              <a:t>Duy</a:t>
            </a:r>
            <a:r>
              <a:rPr lang="en-US" dirty="0" smtClean="0"/>
              <a:t> </a:t>
            </a:r>
            <a:r>
              <a:rPr lang="mr-IN" dirty="0" smtClean="0"/>
              <a:t>–</a:t>
            </a:r>
            <a:r>
              <a:rPr lang="en-US" dirty="0" smtClean="0"/>
              <a:t> Solution (Front End)</a:t>
            </a:r>
          </a:p>
          <a:p>
            <a:endParaRPr lang="en-US" dirty="0" smtClean="0"/>
          </a:p>
          <a:p>
            <a:r>
              <a:rPr lang="en-US" dirty="0" smtClean="0"/>
              <a:t>Our goal was to create an app that was functional,</a:t>
            </a:r>
            <a:r>
              <a:rPr lang="en-US" baseline="0" dirty="0" smtClean="0"/>
              <a:t> an app that would</a:t>
            </a:r>
            <a:r>
              <a:rPr lang="en-US" dirty="0" smtClean="0"/>
              <a:t> allow someone</a:t>
            </a:r>
            <a:r>
              <a:rPr lang="en-US" baseline="0" dirty="0" smtClean="0"/>
              <a:t> to track their flight live, departure, arrival, flight status, as well as weather information and geolocation for the aviation enthusiast.</a:t>
            </a:r>
          </a:p>
          <a:p>
            <a:endParaRPr lang="en-US" baseline="0" dirty="0" smtClean="0"/>
          </a:p>
          <a:p>
            <a:r>
              <a:rPr lang="en-US" dirty="0" smtClean="0"/>
              <a:t>With our app, you can track you flight, airport weather information a</a:t>
            </a:r>
            <a:r>
              <a:rPr lang="en-US" baseline="0" dirty="0" smtClean="0"/>
              <a:t> map where you can track flight live. Aviation enthusiasts can can track flight any where in the world, see flight details information as well as weather information, which is the critical piece of information in aviation.</a:t>
            </a:r>
            <a:r>
              <a:rPr lang="en-US" dirty="0" smtClean="0"/>
              <a:t> </a:t>
            </a:r>
          </a:p>
          <a:p>
            <a:endParaRPr lang="en-US" dirty="0" smtClean="0"/>
          </a:p>
          <a:p>
            <a:r>
              <a:rPr lang="en-US" baseline="0" dirty="0" smtClean="0"/>
              <a:t>Tracking your loved ones</a:t>
            </a:r>
          </a:p>
          <a:p>
            <a:r>
              <a:rPr lang="en-US" baseline="0" dirty="0" smtClean="0"/>
              <a:t>Checking Weather </a:t>
            </a:r>
            <a:r>
              <a:rPr lang="mr-IN" baseline="0" dirty="0" smtClean="0"/>
              <a:t>–</a:t>
            </a:r>
            <a:r>
              <a:rPr lang="en-US" baseline="0" dirty="0" smtClean="0"/>
              <a:t> Origin and Destination</a:t>
            </a:r>
          </a:p>
          <a:p>
            <a:endParaRPr lang="en-US" dirty="0"/>
          </a:p>
        </p:txBody>
      </p:sp>
      <p:sp>
        <p:nvSpPr>
          <p:cNvPr id="4" name="Slide Number Placeholder 3"/>
          <p:cNvSpPr>
            <a:spLocks noGrp="1"/>
          </p:cNvSpPr>
          <p:nvPr>
            <p:ph type="sldNum" sz="quarter" idx="10"/>
          </p:nvPr>
        </p:nvSpPr>
        <p:spPr/>
        <p:txBody>
          <a:bodyPr/>
          <a:lstStyle/>
          <a:p>
            <a:fld id="{C0FDDC73-DBDD-DD42-8DEF-337A993B435B}" type="slidenum">
              <a:rPr lang="en-US" smtClean="0"/>
              <a:t>5</a:t>
            </a:fld>
            <a:endParaRPr lang="en-US"/>
          </a:p>
        </p:txBody>
      </p:sp>
    </p:spTree>
    <p:extLst>
      <p:ext uri="{BB962C8B-B14F-4D97-AF65-F5344CB8AC3E}">
        <p14:creationId xmlns:p14="http://schemas.microsoft.com/office/powerpoint/2010/main" val="589432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Aamir</a:t>
            </a:r>
            <a:r>
              <a:rPr lang="en-US" dirty="0" smtClean="0"/>
              <a:t> </a:t>
            </a:r>
            <a:r>
              <a:rPr lang="mr-IN" dirty="0" smtClean="0"/>
              <a:t>–</a:t>
            </a:r>
            <a:r>
              <a:rPr lang="en-US" dirty="0" smtClean="0"/>
              <a:t> Technologies (Back end explanation)</a:t>
            </a:r>
          </a:p>
          <a:p>
            <a:endParaRPr lang="en-US" dirty="0" smtClean="0"/>
          </a:p>
          <a:p>
            <a:r>
              <a:rPr lang="en-US" dirty="0" smtClean="0"/>
              <a:t>*Make sure to mention the 2 new technologies, Wireframe and </a:t>
            </a:r>
            <a:r>
              <a:rPr lang="en-US" dirty="0" err="1" smtClean="0"/>
              <a:t>Jquery</a:t>
            </a:r>
            <a:r>
              <a:rPr lang="en-US" baseline="0" dirty="0" smtClean="0"/>
              <a:t> Autocomplete.</a:t>
            </a:r>
            <a:endParaRPr lang="en-US" dirty="0"/>
          </a:p>
        </p:txBody>
      </p:sp>
      <p:sp>
        <p:nvSpPr>
          <p:cNvPr id="4" name="Slide Number Placeholder 3"/>
          <p:cNvSpPr>
            <a:spLocks noGrp="1"/>
          </p:cNvSpPr>
          <p:nvPr>
            <p:ph type="sldNum" sz="quarter" idx="10"/>
          </p:nvPr>
        </p:nvSpPr>
        <p:spPr/>
        <p:txBody>
          <a:bodyPr/>
          <a:lstStyle/>
          <a:p>
            <a:fld id="{C0FDDC73-DBDD-DD42-8DEF-337A993B435B}" type="slidenum">
              <a:rPr lang="en-US" smtClean="0"/>
              <a:t>7</a:t>
            </a:fld>
            <a:endParaRPr lang="en-US"/>
          </a:p>
        </p:txBody>
      </p:sp>
    </p:spTree>
    <p:extLst>
      <p:ext uri="{BB962C8B-B14F-4D97-AF65-F5344CB8AC3E}">
        <p14:creationId xmlns:p14="http://schemas.microsoft.com/office/powerpoint/2010/main" val="1104538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Jason &amp; </a:t>
            </a:r>
            <a:r>
              <a:rPr lang="en-US" dirty="0" err="1" smtClean="0"/>
              <a:t>Faris</a:t>
            </a:r>
            <a:endParaRPr lang="en-US" dirty="0"/>
          </a:p>
        </p:txBody>
      </p:sp>
      <p:sp>
        <p:nvSpPr>
          <p:cNvPr id="4" name="Slide Number Placeholder 3"/>
          <p:cNvSpPr>
            <a:spLocks noGrp="1"/>
          </p:cNvSpPr>
          <p:nvPr>
            <p:ph type="sldNum" sz="quarter" idx="10"/>
          </p:nvPr>
        </p:nvSpPr>
        <p:spPr/>
        <p:txBody>
          <a:bodyPr/>
          <a:lstStyle/>
          <a:p>
            <a:fld id="{C0FDDC73-DBDD-DD42-8DEF-337A993B435B}" type="slidenum">
              <a:rPr lang="en-US" smtClean="0"/>
              <a:t>8</a:t>
            </a:fld>
            <a:endParaRPr lang="en-US"/>
          </a:p>
        </p:txBody>
      </p:sp>
    </p:spTree>
    <p:extLst>
      <p:ext uri="{BB962C8B-B14F-4D97-AF65-F5344CB8AC3E}">
        <p14:creationId xmlns:p14="http://schemas.microsoft.com/office/powerpoint/2010/main" val="1179920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B644841-B7A7-CC47-B94D-AC5A3B885810}" type="datetimeFigureOut">
              <a:rPr lang="en-US" smtClean="0"/>
              <a:t>8/9/17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2040670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644841-B7A7-CC47-B94D-AC5A3B885810}" type="datetimeFigureOut">
              <a:rPr lang="en-US" smtClean="0"/>
              <a:t>8/9/17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387846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644841-B7A7-CC47-B94D-AC5A3B885810}" type="datetimeFigureOut">
              <a:rPr lang="en-US" smtClean="0"/>
              <a:t>8/9/17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929828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644841-B7A7-CC47-B94D-AC5A3B885810}" type="datetimeFigureOut">
              <a:rPr lang="en-US" smtClean="0"/>
              <a:t>8/9/17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80271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644841-B7A7-CC47-B94D-AC5A3B885810}" type="datetimeFigureOut">
              <a:rPr lang="en-US" smtClean="0"/>
              <a:t>8/9/17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500697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B644841-B7A7-CC47-B94D-AC5A3B885810}" type="datetimeFigureOut">
              <a:rPr lang="en-US" smtClean="0"/>
              <a:t>8/9/17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1388188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B644841-B7A7-CC47-B94D-AC5A3B885810}" type="datetimeFigureOut">
              <a:rPr lang="en-US" smtClean="0"/>
              <a:t>8/9/17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1029358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B644841-B7A7-CC47-B94D-AC5A3B885810}" type="datetimeFigureOut">
              <a:rPr lang="en-US" smtClean="0"/>
              <a:t>8/9/17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299192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644841-B7A7-CC47-B94D-AC5A3B885810}" type="datetimeFigureOut">
              <a:rPr lang="en-US" smtClean="0"/>
              <a:t>8/9/17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1262591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644841-B7A7-CC47-B94D-AC5A3B885810}" type="datetimeFigureOut">
              <a:rPr lang="en-US" smtClean="0"/>
              <a:t>8/9/17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1096987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644841-B7A7-CC47-B94D-AC5A3B885810}" type="datetimeFigureOut">
              <a:rPr lang="en-US" smtClean="0"/>
              <a:t>8/9/17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9242064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644841-B7A7-CC47-B94D-AC5A3B885810}" type="datetimeFigureOut">
              <a:rPr lang="en-US" smtClean="0"/>
              <a:t>8/9/17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F1979C-FFBD-BF4E-868C-02E31CBF623C}" type="slidenum">
              <a:rPr lang="en-US" smtClean="0"/>
              <a:t>‹#›</a:t>
            </a:fld>
            <a:endParaRPr lang="en-US"/>
          </a:p>
        </p:txBody>
      </p:sp>
    </p:spTree>
    <p:extLst>
      <p:ext uri="{BB962C8B-B14F-4D97-AF65-F5344CB8AC3E}">
        <p14:creationId xmlns:p14="http://schemas.microsoft.com/office/powerpoint/2010/main" val="15086114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1.tiff"/><Relationship Id="rId5" Type="http://schemas.openxmlformats.org/officeDocument/2006/relationships/image" Target="../media/image12.tiff"/><Relationship Id="rId6" Type="http://schemas.openxmlformats.org/officeDocument/2006/relationships/image" Target="../media/image13.tiff"/><Relationship Id="rId7" Type="http://schemas.openxmlformats.org/officeDocument/2006/relationships/image" Target="../media/image14.tiff"/><Relationship Id="rId8" Type="http://schemas.openxmlformats.org/officeDocument/2006/relationships/hyperlink" Target="https://avwx.rest/"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524000" y="1122362"/>
            <a:ext cx="9144000" cy="4516438"/>
          </a:xfrm>
          <a:solidFill>
            <a:schemeClr val="accent1">
              <a:lumMod val="50000"/>
              <a:alpha val="90000"/>
            </a:schemeClr>
          </a:solidFill>
          <a:effectLst>
            <a:softEdge rad="31750"/>
          </a:effectLst>
        </p:spPr>
        <p:txBody>
          <a:bodyPr>
            <a:normAutofit/>
          </a:bodyPr>
          <a:lstStyle/>
          <a:p>
            <a:r>
              <a:rPr lang="en-US" sz="8000" b="1" smtClean="0">
                <a:solidFill>
                  <a:schemeClr val="bg1"/>
                </a:solidFill>
              </a:rPr>
              <a:t>Mavericks</a:t>
            </a:r>
            <a:r>
              <a:rPr lang="en-US" sz="8000" b="1" dirty="0" smtClean="0">
                <a:solidFill>
                  <a:schemeClr val="bg1"/>
                </a:solidFill>
              </a:rPr>
              <a:t/>
            </a:r>
            <a:br>
              <a:rPr lang="en-US" sz="8000" b="1" dirty="0" smtClean="0">
                <a:solidFill>
                  <a:schemeClr val="bg1"/>
                </a:solidFill>
              </a:rPr>
            </a:br>
            <a:r>
              <a:rPr lang="en-US" sz="3300" b="1" dirty="0" smtClean="0">
                <a:solidFill>
                  <a:schemeClr val="bg1"/>
                </a:solidFill>
              </a:rPr>
              <a:t>Flight Tracking Mobile App</a:t>
            </a:r>
            <a:r>
              <a:rPr lang="en-US" sz="8000" b="1" dirty="0" smtClean="0">
                <a:solidFill>
                  <a:schemeClr val="bg1"/>
                </a:solidFill>
              </a:rPr>
              <a:t/>
            </a:r>
            <a:br>
              <a:rPr lang="en-US" sz="8000" b="1" dirty="0" smtClean="0">
                <a:solidFill>
                  <a:schemeClr val="bg1"/>
                </a:solidFill>
              </a:rPr>
            </a:br>
            <a:endParaRPr lang="en-US" sz="8000" b="1" dirty="0">
              <a:solidFill>
                <a:schemeClr val="bg1"/>
              </a:solidFill>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42116"/>
          <a:stretch/>
        </p:blipFill>
        <p:spPr>
          <a:xfrm>
            <a:off x="838200" y="4733131"/>
            <a:ext cx="10515600" cy="1782802"/>
          </a:xfrm>
          <a:prstGeom prst="rect">
            <a:avLst/>
          </a:prstGeom>
        </p:spPr>
      </p:pic>
    </p:spTree>
    <p:extLst>
      <p:ext uri="{BB962C8B-B14F-4D97-AF65-F5344CB8AC3E}">
        <p14:creationId xmlns:p14="http://schemas.microsoft.com/office/powerpoint/2010/main" val="3872851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04" y="0"/>
            <a:ext cx="12338304" cy="6858000"/>
          </a:xfrm>
          <a:prstGeom prst="rect">
            <a:avLst/>
          </a:prstGeom>
        </p:spPr>
      </p:pic>
      <p:sp>
        <p:nvSpPr>
          <p:cNvPr id="2" name="Title 1"/>
          <p:cNvSpPr>
            <a:spLocks noGrp="1"/>
          </p:cNvSpPr>
          <p:nvPr>
            <p:ph type="title"/>
          </p:nvPr>
        </p:nvSpPr>
        <p:spPr>
          <a:solidFill>
            <a:schemeClr val="accent1">
              <a:lumMod val="50000"/>
              <a:alpha val="90000"/>
            </a:schemeClr>
          </a:solidFill>
          <a:effectLst>
            <a:softEdge rad="31750"/>
          </a:effectLst>
        </p:spPr>
        <p:txBody>
          <a:bodyPr/>
          <a:lstStyle/>
          <a:p>
            <a:r>
              <a:rPr lang="en-US" dirty="0" smtClean="0">
                <a:solidFill>
                  <a:schemeClr val="bg1"/>
                </a:solidFill>
              </a:rPr>
              <a:t>Meet our team</a:t>
            </a:r>
            <a:endParaRPr lang="en-US" dirty="0">
              <a:solidFill>
                <a:schemeClr val="bg1"/>
              </a:solidFill>
            </a:endParaRPr>
          </a:p>
        </p:txBody>
      </p:sp>
      <p:sp>
        <p:nvSpPr>
          <p:cNvPr id="3" name="Content Placeholder 2"/>
          <p:cNvSpPr>
            <a:spLocks noGrp="1"/>
          </p:cNvSpPr>
          <p:nvPr>
            <p:ph idx="1"/>
          </p:nvPr>
        </p:nvSpPr>
        <p:spPr>
          <a:xfrm>
            <a:off x="838200" y="1825625"/>
            <a:ext cx="10515600" cy="2565439"/>
          </a:xfrm>
          <a:solidFill>
            <a:schemeClr val="accent1">
              <a:lumMod val="50000"/>
              <a:alpha val="91000"/>
            </a:schemeClr>
          </a:solidFill>
          <a:effectLst>
            <a:softEdge rad="31750"/>
          </a:effectLst>
        </p:spPr>
        <p:txBody>
          <a:bodyPr/>
          <a:lstStyle/>
          <a:p>
            <a:r>
              <a:rPr lang="en-US" dirty="0" err="1" smtClean="0">
                <a:solidFill>
                  <a:schemeClr val="bg1"/>
                </a:solidFill>
              </a:rPr>
              <a:t>Aamir</a:t>
            </a:r>
            <a:r>
              <a:rPr lang="en-US" dirty="0" smtClean="0">
                <a:solidFill>
                  <a:schemeClr val="bg1"/>
                </a:solidFill>
              </a:rPr>
              <a:t> </a:t>
            </a:r>
            <a:r>
              <a:rPr lang="mr-IN" dirty="0" smtClean="0">
                <a:solidFill>
                  <a:schemeClr val="bg1"/>
                </a:solidFill>
              </a:rPr>
              <a:t>–</a:t>
            </a:r>
            <a:r>
              <a:rPr lang="en-US" dirty="0" smtClean="0">
                <a:solidFill>
                  <a:schemeClr val="bg1"/>
                </a:solidFill>
              </a:rPr>
              <a:t> SCRUM &amp; Project Manager</a:t>
            </a:r>
          </a:p>
          <a:p>
            <a:r>
              <a:rPr lang="en-US" dirty="0" err="1" smtClean="0">
                <a:solidFill>
                  <a:schemeClr val="bg1"/>
                </a:solidFill>
              </a:rPr>
              <a:t>Duy</a:t>
            </a:r>
            <a:r>
              <a:rPr lang="en-US" dirty="0" smtClean="0">
                <a:solidFill>
                  <a:schemeClr val="bg1"/>
                </a:solidFill>
              </a:rPr>
              <a:t> </a:t>
            </a:r>
            <a:r>
              <a:rPr lang="mr-IN" dirty="0" smtClean="0">
                <a:solidFill>
                  <a:schemeClr val="bg1"/>
                </a:solidFill>
              </a:rPr>
              <a:t>–</a:t>
            </a:r>
            <a:r>
              <a:rPr lang="en-US" dirty="0" smtClean="0">
                <a:solidFill>
                  <a:schemeClr val="bg1"/>
                </a:solidFill>
              </a:rPr>
              <a:t> Front End</a:t>
            </a:r>
          </a:p>
          <a:p>
            <a:r>
              <a:rPr lang="en-US" dirty="0" smtClean="0">
                <a:solidFill>
                  <a:schemeClr val="bg1"/>
                </a:solidFill>
              </a:rPr>
              <a:t>Frank </a:t>
            </a:r>
            <a:r>
              <a:rPr lang="mr-IN" dirty="0" smtClean="0">
                <a:solidFill>
                  <a:schemeClr val="bg1"/>
                </a:solidFill>
              </a:rPr>
              <a:t>–</a:t>
            </a:r>
            <a:r>
              <a:rPr lang="en-US" dirty="0" smtClean="0">
                <a:solidFill>
                  <a:schemeClr val="bg1"/>
                </a:solidFill>
              </a:rPr>
              <a:t> Front End</a:t>
            </a:r>
          </a:p>
          <a:p>
            <a:r>
              <a:rPr lang="en-US" dirty="0" err="1" smtClean="0">
                <a:solidFill>
                  <a:schemeClr val="bg1"/>
                </a:solidFill>
              </a:rPr>
              <a:t>Firas</a:t>
            </a:r>
            <a:r>
              <a:rPr lang="en-US" dirty="0" smtClean="0">
                <a:solidFill>
                  <a:schemeClr val="bg1"/>
                </a:solidFill>
              </a:rPr>
              <a:t> </a:t>
            </a:r>
            <a:r>
              <a:rPr lang="mr-IN" dirty="0" smtClean="0">
                <a:solidFill>
                  <a:schemeClr val="bg1"/>
                </a:solidFill>
              </a:rPr>
              <a:t>–</a:t>
            </a:r>
            <a:r>
              <a:rPr lang="en-US" dirty="0" smtClean="0">
                <a:solidFill>
                  <a:schemeClr val="bg1"/>
                </a:solidFill>
              </a:rPr>
              <a:t> Back End</a:t>
            </a:r>
          </a:p>
          <a:p>
            <a:r>
              <a:rPr lang="en-US" dirty="0" smtClean="0">
                <a:solidFill>
                  <a:schemeClr val="bg1"/>
                </a:solidFill>
              </a:rPr>
              <a:t>Jason </a:t>
            </a:r>
            <a:r>
              <a:rPr lang="mr-IN" dirty="0" smtClean="0">
                <a:solidFill>
                  <a:schemeClr val="bg1"/>
                </a:solidFill>
              </a:rPr>
              <a:t>–</a:t>
            </a:r>
            <a:r>
              <a:rPr lang="en-US" dirty="0" smtClean="0">
                <a:solidFill>
                  <a:schemeClr val="bg1"/>
                </a:solidFill>
              </a:rPr>
              <a:t> Back End</a:t>
            </a:r>
            <a:endParaRPr lang="en-US" dirty="0">
              <a:solidFill>
                <a:schemeClr val="bg1"/>
              </a:solidFill>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42116"/>
          <a:stretch/>
        </p:blipFill>
        <p:spPr>
          <a:xfrm>
            <a:off x="838200" y="4733131"/>
            <a:ext cx="10515600" cy="1782802"/>
          </a:xfrm>
          <a:prstGeom prst="rect">
            <a:avLst/>
          </a:prstGeom>
        </p:spPr>
      </p:pic>
    </p:spTree>
    <p:extLst>
      <p:ext uri="{BB962C8B-B14F-4D97-AF65-F5344CB8AC3E}">
        <p14:creationId xmlns:p14="http://schemas.microsoft.com/office/powerpoint/2010/main" val="14513111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365125"/>
            <a:ext cx="10515600" cy="1325563"/>
          </a:xfrm>
          <a:solidFill>
            <a:schemeClr val="accent1">
              <a:lumMod val="50000"/>
              <a:alpha val="90000"/>
            </a:schemeClr>
          </a:solidFill>
          <a:effectLst>
            <a:softEdge rad="31750"/>
          </a:effectLst>
        </p:spPr>
        <p:txBody>
          <a:bodyPr/>
          <a:lstStyle/>
          <a:p>
            <a:r>
              <a:rPr lang="en-US" dirty="0" smtClean="0">
                <a:solidFill>
                  <a:schemeClr val="bg1"/>
                </a:solidFill>
              </a:rPr>
              <a:t>Objectives</a:t>
            </a:r>
            <a:endParaRPr lang="en-US" dirty="0">
              <a:solidFill>
                <a:schemeClr val="bg1"/>
              </a:solidFill>
            </a:endParaRPr>
          </a:p>
        </p:txBody>
      </p:sp>
      <p:sp>
        <p:nvSpPr>
          <p:cNvPr id="3" name="Content Placeholder 2"/>
          <p:cNvSpPr>
            <a:spLocks noGrp="1"/>
          </p:cNvSpPr>
          <p:nvPr>
            <p:ph idx="1"/>
          </p:nvPr>
        </p:nvSpPr>
        <p:spPr>
          <a:solidFill>
            <a:schemeClr val="accent1">
              <a:lumMod val="50000"/>
              <a:alpha val="91000"/>
            </a:schemeClr>
          </a:solidFill>
          <a:effectLst>
            <a:softEdge rad="31750"/>
          </a:effectLst>
        </p:spPr>
        <p:txBody>
          <a:bodyPr/>
          <a:lstStyle/>
          <a:p>
            <a:r>
              <a:rPr lang="en-US" dirty="0" smtClean="0">
                <a:solidFill>
                  <a:schemeClr val="bg1"/>
                </a:solidFill>
              </a:rPr>
              <a:t>Problem we are solving</a:t>
            </a:r>
          </a:p>
          <a:p>
            <a:r>
              <a:rPr lang="en-US" dirty="0" smtClean="0">
                <a:solidFill>
                  <a:schemeClr val="bg1"/>
                </a:solidFill>
              </a:rPr>
              <a:t>Proposed Solution</a:t>
            </a:r>
          </a:p>
          <a:p>
            <a:pPr lvl="1"/>
            <a:r>
              <a:rPr lang="en-US" dirty="0" smtClean="0">
                <a:solidFill>
                  <a:schemeClr val="bg1"/>
                </a:solidFill>
              </a:rPr>
              <a:t>Front End (UI/UX) </a:t>
            </a:r>
          </a:p>
          <a:p>
            <a:r>
              <a:rPr lang="en-US" dirty="0" smtClean="0">
                <a:solidFill>
                  <a:schemeClr val="bg1"/>
                </a:solidFill>
              </a:rPr>
              <a:t>Technologies </a:t>
            </a:r>
          </a:p>
          <a:p>
            <a:pPr lvl="1"/>
            <a:r>
              <a:rPr lang="en-US" dirty="0" smtClean="0">
                <a:solidFill>
                  <a:schemeClr val="bg1"/>
                </a:solidFill>
              </a:rPr>
              <a:t>Back End (APIs)</a:t>
            </a:r>
          </a:p>
          <a:p>
            <a:r>
              <a:rPr lang="en-US" dirty="0" smtClean="0">
                <a:solidFill>
                  <a:schemeClr val="bg1"/>
                </a:solidFill>
              </a:rPr>
              <a:t>DEMO</a:t>
            </a:r>
          </a:p>
          <a:p>
            <a:r>
              <a:rPr lang="en-US" dirty="0" smtClean="0">
                <a:solidFill>
                  <a:schemeClr val="bg1"/>
                </a:solidFill>
              </a:rPr>
              <a:t>Q&amp;A</a:t>
            </a:r>
            <a:endParaRPr lang="en-US" dirty="0">
              <a:solidFill>
                <a:schemeClr val="bg1"/>
              </a:solidFill>
            </a:endParaRPr>
          </a:p>
        </p:txBody>
      </p:sp>
      <p:pic>
        <p:nvPicPr>
          <p:cNvPr id="5" name="Picture 4"/>
          <p:cNvPicPr>
            <a:picLocks noChangeAspect="1"/>
          </p:cNvPicPr>
          <p:nvPr/>
        </p:nvPicPr>
        <p:blipFill>
          <a:blip r:embed="rId4"/>
          <a:stretch>
            <a:fillRect/>
          </a:stretch>
        </p:blipFill>
        <p:spPr>
          <a:xfrm>
            <a:off x="6679532" y="894321"/>
            <a:ext cx="3978442" cy="3177228"/>
          </a:xfrm>
          <a:prstGeom prst="rect">
            <a:avLst/>
          </a:prstGeom>
        </p:spPr>
      </p:pic>
      <p:pic>
        <p:nvPicPr>
          <p:cNvPr id="6" name="Picture 5"/>
          <p:cNvPicPr>
            <a:picLocks noChangeAspect="1"/>
          </p:cNvPicPr>
          <p:nvPr/>
        </p:nvPicPr>
        <p:blipFill>
          <a:blip r:embed="rId5"/>
          <a:stretch>
            <a:fillRect/>
          </a:stretch>
        </p:blipFill>
        <p:spPr>
          <a:xfrm>
            <a:off x="5841332" y="3429000"/>
            <a:ext cx="4532531" cy="2478728"/>
          </a:xfrm>
          <a:prstGeom prst="rect">
            <a:avLst/>
          </a:prstGeom>
        </p:spPr>
      </p:pic>
    </p:spTree>
    <p:extLst>
      <p:ext uri="{BB962C8B-B14F-4D97-AF65-F5344CB8AC3E}">
        <p14:creationId xmlns:p14="http://schemas.microsoft.com/office/powerpoint/2010/main" val="7318270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254"/>
            <a:ext cx="12192000" cy="6858000"/>
          </a:xfrm>
          <a:prstGeom prst="rect">
            <a:avLst/>
          </a:prstGeom>
        </p:spPr>
      </p:pic>
      <p:sp>
        <p:nvSpPr>
          <p:cNvPr id="2" name="Title 1"/>
          <p:cNvSpPr>
            <a:spLocks noGrp="1"/>
          </p:cNvSpPr>
          <p:nvPr>
            <p:ph type="title"/>
          </p:nvPr>
        </p:nvSpPr>
        <p:spPr>
          <a:solidFill>
            <a:schemeClr val="accent1">
              <a:lumMod val="50000"/>
              <a:alpha val="90000"/>
            </a:schemeClr>
          </a:solidFill>
          <a:effectLst>
            <a:softEdge rad="31750"/>
          </a:effectLst>
        </p:spPr>
        <p:txBody>
          <a:bodyPr/>
          <a:lstStyle/>
          <a:p>
            <a:r>
              <a:rPr lang="en-US" dirty="0" smtClean="0">
                <a:solidFill>
                  <a:schemeClr val="bg1"/>
                </a:solidFill>
              </a:rPr>
              <a:t>PROBLEM</a:t>
            </a:r>
            <a:endParaRPr lang="en-US" dirty="0">
              <a:solidFill>
                <a:schemeClr val="bg1"/>
              </a:solidFill>
            </a:endParaRPr>
          </a:p>
        </p:txBody>
      </p:sp>
      <p:pic>
        <p:nvPicPr>
          <p:cNvPr id="6" name="Picture 5"/>
          <p:cNvPicPr>
            <a:picLocks noChangeAspect="1"/>
          </p:cNvPicPr>
          <p:nvPr/>
        </p:nvPicPr>
        <p:blipFill>
          <a:blip r:embed="rId4"/>
          <a:stretch>
            <a:fillRect/>
          </a:stretch>
        </p:blipFill>
        <p:spPr>
          <a:xfrm>
            <a:off x="838200" y="1713362"/>
            <a:ext cx="7574280" cy="4807892"/>
          </a:xfrm>
          <a:prstGeom prst="rect">
            <a:avLst/>
          </a:prstGeom>
        </p:spPr>
      </p:pic>
      <p:pic>
        <p:nvPicPr>
          <p:cNvPr id="7" name="Picture 6"/>
          <p:cNvPicPr>
            <a:picLocks noChangeAspect="1"/>
          </p:cNvPicPr>
          <p:nvPr/>
        </p:nvPicPr>
        <p:blipFill>
          <a:blip r:embed="rId5"/>
          <a:stretch>
            <a:fillRect/>
          </a:stretch>
        </p:blipFill>
        <p:spPr>
          <a:xfrm>
            <a:off x="4974336" y="2697287"/>
            <a:ext cx="6379464" cy="3846641"/>
          </a:xfrm>
          <a:prstGeom prst="rect">
            <a:avLst/>
          </a:prstGeom>
        </p:spPr>
      </p:pic>
      <p:pic>
        <p:nvPicPr>
          <p:cNvPr id="5" name="Content Placeholder 4"/>
          <p:cNvPicPr>
            <a:picLocks noGrp="1" noChangeAspect="1"/>
          </p:cNvPicPr>
          <p:nvPr>
            <p:ph idx="1"/>
          </p:nvPr>
        </p:nvPicPr>
        <p:blipFill rotWithShape="1">
          <a:blip r:embed="rId6"/>
          <a:srcRect b="7958"/>
          <a:stretch/>
        </p:blipFill>
        <p:spPr>
          <a:xfrm>
            <a:off x="2078360" y="1690688"/>
            <a:ext cx="7566403" cy="4853241"/>
          </a:xfrm>
          <a:prstGeom prst="rect">
            <a:avLst/>
          </a:prstGeom>
        </p:spPr>
      </p:pic>
    </p:spTree>
    <p:extLst>
      <p:ext uri="{BB962C8B-B14F-4D97-AF65-F5344CB8AC3E}">
        <p14:creationId xmlns:p14="http://schemas.microsoft.com/office/powerpoint/2010/main" val="1178988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solidFill>
            <a:schemeClr val="accent1">
              <a:lumMod val="50000"/>
              <a:alpha val="90000"/>
            </a:schemeClr>
          </a:solidFill>
          <a:effectLst>
            <a:softEdge rad="31750"/>
          </a:effectLst>
        </p:spPr>
        <p:txBody>
          <a:bodyPr/>
          <a:lstStyle/>
          <a:p>
            <a:r>
              <a:rPr lang="en-US" dirty="0" smtClean="0">
                <a:solidFill>
                  <a:schemeClr val="bg1"/>
                </a:solidFill>
              </a:rPr>
              <a:t>SOLUTION</a:t>
            </a:r>
            <a:endParaRPr lang="en-US" dirty="0">
              <a:solidFill>
                <a:schemeClr val="bg1"/>
              </a:solidFill>
            </a:endParaRPr>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431955" y="1825625"/>
            <a:ext cx="7328090" cy="4351338"/>
          </a:xfrm>
          <a:solidFill>
            <a:schemeClr val="bg1"/>
          </a:solidFill>
          <a:ln w="76200">
            <a:solidFill>
              <a:schemeClr val="bg1"/>
            </a:solidFill>
          </a:ln>
        </p:spPr>
      </p:pic>
    </p:spTree>
    <p:extLst>
      <p:ext uri="{BB962C8B-B14F-4D97-AF65-F5344CB8AC3E}">
        <p14:creationId xmlns:p14="http://schemas.microsoft.com/office/powerpoint/2010/main" val="42025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solidFill>
            <a:schemeClr val="accent1">
              <a:lumMod val="50000"/>
              <a:alpha val="90000"/>
            </a:schemeClr>
          </a:solidFill>
          <a:effectLst>
            <a:softEdge rad="31750"/>
          </a:effectLst>
        </p:spPr>
        <p:txBody>
          <a:bodyPr/>
          <a:lstStyle/>
          <a:p>
            <a:r>
              <a:rPr lang="en-US" dirty="0" smtClean="0">
                <a:solidFill>
                  <a:schemeClr val="bg1"/>
                </a:solidFill>
              </a:rPr>
              <a:t>Front End</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2562"/>
            <a:ext cx="4084228" cy="649287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6880" y="1690688"/>
            <a:ext cx="7271520" cy="381487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6540" y="365125"/>
            <a:ext cx="10058400" cy="5972565"/>
          </a:xfrm>
          <a:prstGeom prst="rect">
            <a:avLst/>
          </a:prstGeom>
        </p:spPr>
      </p:pic>
    </p:spTree>
    <p:extLst>
      <p:ext uri="{BB962C8B-B14F-4D97-AF65-F5344CB8AC3E}">
        <p14:creationId xmlns:p14="http://schemas.microsoft.com/office/powerpoint/2010/main" val="13824427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solidFill>
            <a:schemeClr val="accent1">
              <a:lumMod val="50000"/>
              <a:alpha val="90000"/>
            </a:schemeClr>
          </a:solidFill>
          <a:effectLst>
            <a:softEdge rad="31750"/>
          </a:effectLst>
        </p:spPr>
        <p:txBody>
          <a:bodyPr/>
          <a:lstStyle/>
          <a:p>
            <a:r>
              <a:rPr lang="en-US" dirty="0" smtClean="0">
                <a:solidFill>
                  <a:schemeClr val="bg1"/>
                </a:solidFill>
              </a:rPr>
              <a:t>Technologies Used</a:t>
            </a:r>
            <a:endParaRPr lang="en-US" dirty="0">
              <a:solidFill>
                <a:schemeClr val="bg1"/>
              </a:solidFill>
            </a:endParaRPr>
          </a:p>
        </p:txBody>
      </p:sp>
      <p:sp>
        <p:nvSpPr>
          <p:cNvPr id="3" name="Content Placeholder 2"/>
          <p:cNvSpPr>
            <a:spLocks noGrp="1"/>
          </p:cNvSpPr>
          <p:nvPr>
            <p:ph idx="1"/>
          </p:nvPr>
        </p:nvSpPr>
        <p:spPr>
          <a:solidFill>
            <a:schemeClr val="accent1">
              <a:lumMod val="50000"/>
              <a:alpha val="91000"/>
            </a:schemeClr>
          </a:solidFill>
          <a:effectLst>
            <a:softEdge rad="31750"/>
          </a:effectLst>
        </p:spPr>
        <p:txBody>
          <a:bodyPr/>
          <a:lstStyle/>
          <a:p>
            <a:endParaRPr lang="en-US" dirty="0" smtClean="0">
              <a:solidFill>
                <a:schemeClr val="bg1"/>
              </a:solidFill>
            </a:endParaRPr>
          </a:p>
          <a:p>
            <a:r>
              <a:rPr lang="en-US" dirty="0" err="1" smtClean="0">
                <a:solidFill>
                  <a:schemeClr val="bg1"/>
                </a:solidFill>
              </a:rPr>
              <a:t>Wireframe.cc</a:t>
            </a:r>
            <a:r>
              <a:rPr lang="en-US" dirty="0" smtClean="0">
                <a:solidFill>
                  <a:schemeClr val="bg1"/>
                </a:solidFill>
              </a:rPr>
              <a:t> </a:t>
            </a:r>
            <a:r>
              <a:rPr lang="mr-IN" dirty="0" smtClean="0">
                <a:solidFill>
                  <a:schemeClr val="bg1"/>
                </a:solidFill>
              </a:rPr>
              <a:t>–</a:t>
            </a:r>
            <a:r>
              <a:rPr lang="en-US" dirty="0" smtClean="0">
                <a:solidFill>
                  <a:schemeClr val="bg1"/>
                </a:solidFill>
              </a:rPr>
              <a:t> App Layout</a:t>
            </a:r>
          </a:p>
          <a:p>
            <a:r>
              <a:rPr lang="en-US" dirty="0" smtClean="0">
                <a:solidFill>
                  <a:schemeClr val="bg1"/>
                </a:solidFill>
              </a:rPr>
              <a:t>ICAO </a:t>
            </a:r>
            <a:r>
              <a:rPr lang="mr-IN" dirty="0" smtClean="0">
                <a:solidFill>
                  <a:schemeClr val="bg1"/>
                </a:solidFill>
              </a:rPr>
              <a:t>–</a:t>
            </a:r>
            <a:r>
              <a:rPr lang="en-US" dirty="0" smtClean="0">
                <a:solidFill>
                  <a:schemeClr val="bg1"/>
                </a:solidFill>
              </a:rPr>
              <a:t> Airport Info</a:t>
            </a:r>
          </a:p>
          <a:p>
            <a:r>
              <a:rPr lang="en-US" dirty="0" err="1" smtClean="0">
                <a:solidFill>
                  <a:schemeClr val="bg1"/>
                </a:solidFill>
              </a:rPr>
              <a:t>FlightAware</a:t>
            </a:r>
            <a:r>
              <a:rPr lang="en-US" dirty="0" smtClean="0">
                <a:solidFill>
                  <a:schemeClr val="bg1"/>
                </a:solidFill>
              </a:rPr>
              <a:t> </a:t>
            </a:r>
            <a:r>
              <a:rPr lang="mr-IN" dirty="0" smtClean="0">
                <a:solidFill>
                  <a:schemeClr val="bg1"/>
                </a:solidFill>
              </a:rPr>
              <a:t>–</a:t>
            </a:r>
            <a:r>
              <a:rPr lang="en-US" dirty="0" smtClean="0">
                <a:solidFill>
                  <a:schemeClr val="bg1"/>
                </a:solidFill>
              </a:rPr>
              <a:t> Flight Status</a:t>
            </a:r>
          </a:p>
          <a:p>
            <a:r>
              <a:rPr lang="en-US" dirty="0">
                <a:solidFill>
                  <a:schemeClr val="bg1"/>
                </a:solidFill>
              </a:rPr>
              <a:t>AVWX </a:t>
            </a:r>
            <a:r>
              <a:rPr lang="mr-IN" dirty="0">
                <a:solidFill>
                  <a:schemeClr val="bg1"/>
                </a:solidFill>
              </a:rPr>
              <a:t>–</a:t>
            </a:r>
            <a:r>
              <a:rPr lang="en-US" dirty="0">
                <a:solidFill>
                  <a:schemeClr val="bg1"/>
                </a:solidFill>
              </a:rPr>
              <a:t> </a:t>
            </a:r>
            <a:r>
              <a:rPr lang="en-US" dirty="0" smtClean="0">
                <a:solidFill>
                  <a:schemeClr val="bg1"/>
                </a:solidFill>
              </a:rPr>
              <a:t>Weather</a:t>
            </a:r>
          </a:p>
          <a:p>
            <a:r>
              <a:rPr lang="en-US" dirty="0" err="1" smtClean="0">
                <a:solidFill>
                  <a:schemeClr val="bg1"/>
                </a:solidFill>
              </a:rPr>
              <a:t>OpenSky</a:t>
            </a:r>
            <a:r>
              <a:rPr lang="en-US" dirty="0" smtClean="0">
                <a:solidFill>
                  <a:schemeClr val="bg1"/>
                </a:solidFill>
              </a:rPr>
              <a:t> </a:t>
            </a:r>
            <a:r>
              <a:rPr lang="mr-IN" dirty="0" smtClean="0">
                <a:solidFill>
                  <a:schemeClr val="bg1"/>
                </a:solidFill>
              </a:rPr>
              <a:t>–</a:t>
            </a:r>
            <a:r>
              <a:rPr lang="en-US" dirty="0" smtClean="0">
                <a:solidFill>
                  <a:schemeClr val="bg1"/>
                </a:solidFill>
              </a:rPr>
              <a:t> Map</a:t>
            </a:r>
          </a:p>
          <a:p>
            <a:r>
              <a:rPr lang="en-US" dirty="0" smtClean="0">
                <a:solidFill>
                  <a:schemeClr val="bg1"/>
                </a:solidFill>
              </a:rPr>
              <a:t>JQuery Rigid Autocomplete</a:t>
            </a:r>
            <a:endParaRPr lang="en-US" dirty="0">
              <a:solidFill>
                <a:schemeClr val="bg1"/>
              </a:solidFill>
            </a:endParaRPr>
          </a:p>
        </p:txBody>
      </p:sp>
      <p:pic>
        <p:nvPicPr>
          <p:cNvPr id="6" name="Picture 5"/>
          <p:cNvPicPr>
            <a:picLocks noChangeAspect="1"/>
          </p:cNvPicPr>
          <p:nvPr/>
        </p:nvPicPr>
        <p:blipFill rotWithShape="1">
          <a:blip r:embed="rId4"/>
          <a:srcRect t="12702" b="14200"/>
          <a:stretch/>
        </p:blipFill>
        <p:spPr>
          <a:xfrm>
            <a:off x="6256020" y="615076"/>
            <a:ext cx="5097780" cy="2235816"/>
          </a:xfrm>
          <a:prstGeom prst="rect">
            <a:avLst/>
          </a:prstGeom>
        </p:spPr>
      </p:pic>
      <p:pic>
        <p:nvPicPr>
          <p:cNvPr id="8" name="Picture 7"/>
          <p:cNvPicPr>
            <a:picLocks noChangeAspect="1"/>
          </p:cNvPicPr>
          <p:nvPr/>
        </p:nvPicPr>
        <p:blipFill>
          <a:blip r:embed="rId5"/>
          <a:stretch>
            <a:fillRect/>
          </a:stretch>
        </p:blipFill>
        <p:spPr>
          <a:xfrm>
            <a:off x="5346119" y="3459893"/>
            <a:ext cx="3850640" cy="2310384"/>
          </a:xfrm>
          <a:prstGeom prst="rect">
            <a:avLst/>
          </a:prstGeom>
        </p:spPr>
      </p:pic>
      <p:pic>
        <p:nvPicPr>
          <p:cNvPr id="7" name="Picture 6"/>
          <p:cNvPicPr>
            <a:picLocks noChangeAspect="1"/>
          </p:cNvPicPr>
          <p:nvPr/>
        </p:nvPicPr>
        <p:blipFill>
          <a:blip r:embed="rId6"/>
          <a:stretch>
            <a:fillRect/>
          </a:stretch>
        </p:blipFill>
        <p:spPr>
          <a:xfrm>
            <a:off x="6862700" y="2728964"/>
            <a:ext cx="3810000" cy="1524000"/>
          </a:xfrm>
          <a:prstGeom prst="rect">
            <a:avLst/>
          </a:prstGeom>
        </p:spPr>
      </p:pic>
      <p:pic>
        <p:nvPicPr>
          <p:cNvPr id="9" name="Picture 8"/>
          <p:cNvPicPr>
            <a:picLocks noChangeAspect="1"/>
          </p:cNvPicPr>
          <p:nvPr/>
        </p:nvPicPr>
        <p:blipFill>
          <a:blip r:embed="rId7"/>
          <a:stretch>
            <a:fillRect/>
          </a:stretch>
        </p:blipFill>
        <p:spPr>
          <a:xfrm>
            <a:off x="8703855" y="4216504"/>
            <a:ext cx="2575525" cy="1879598"/>
          </a:xfrm>
          <a:prstGeom prst="rect">
            <a:avLst/>
          </a:prstGeom>
        </p:spPr>
      </p:pic>
      <p:sp>
        <p:nvSpPr>
          <p:cNvPr id="5" name="Rectangle 4"/>
          <p:cNvSpPr/>
          <p:nvPr/>
        </p:nvSpPr>
        <p:spPr>
          <a:xfrm>
            <a:off x="7271439" y="2552333"/>
            <a:ext cx="2284517" cy="830997"/>
          </a:xfrm>
          <a:prstGeom prst="rect">
            <a:avLst/>
          </a:prstGeom>
        </p:spPr>
        <p:txBody>
          <a:bodyPr wrap="square">
            <a:spAutoFit/>
          </a:bodyPr>
          <a:lstStyle/>
          <a:p>
            <a:r>
              <a:rPr lang="en-US" sz="4800" b="1" dirty="0">
                <a:solidFill>
                  <a:srgbClr val="FEFEFE"/>
                </a:solidFill>
                <a:latin typeface="Helvetica Neue" charset="0"/>
                <a:hlinkClick r:id="rId8"/>
              </a:rPr>
              <a:t>AVWX</a:t>
            </a:r>
            <a:endParaRPr lang="en-US" sz="4800" b="1" dirty="0"/>
          </a:p>
        </p:txBody>
      </p:sp>
    </p:spTree>
    <p:extLst>
      <p:ext uri="{BB962C8B-B14F-4D97-AF65-F5344CB8AC3E}">
        <p14:creationId xmlns:p14="http://schemas.microsoft.com/office/powerpoint/2010/main" val="88452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additive="base">
                                        <p:cTn id="4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 calcmode="lin" valueType="num">
                                      <p:cBhvr additive="base">
                                        <p:cTn id="5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anim calcmode="lin" valueType="num">
                                      <p:cBhvr additive="base">
                                        <p:cTn id="6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additive="base">
                                        <p:cTn id="67" dur="500" fill="hold"/>
                                        <p:tgtEl>
                                          <p:spTgt spid="9"/>
                                        </p:tgtEl>
                                        <p:attrNameLst>
                                          <p:attrName>ppt_x</p:attrName>
                                        </p:attrNameLst>
                                      </p:cBhvr>
                                      <p:tavLst>
                                        <p:tav tm="0">
                                          <p:val>
                                            <p:strVal val="#ppt_x"/>
                                          </p:val>
                                        </p:tav>
                                        <p:tav tm="100000">
                                          <p:val>
                                            <p:strVal val="#ppt_x"/>
                                          </p:val>
                                        </p:tav>
                                      </p:tavLst>
                                    </p:anim>
                                    <p:anim calcmode="lin" valueType="num">
                                      <p:cBhvr additive="base">
                                        <p:cTn id="6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838200" y="804672"/>
            <a:ext cx="10515600" cy="5372291"/>
          </a:xfrm>
          <a:solidFill>
            <a:schemeClr val="accent1">
              <a:lumMod val="50000"/>
              <a:alpha val="91000"/>
            </a:schemeClr>
          </a:solidFill>
          <a:effectLst>
            <a:softEdge rad="31750"/>
          </a:effectLst>
        </p:spPr>
        <p:txBody>
          <a:bodyPr>
            <a:normAutofit/>
          </a:bodyPr>
          <a:lstStyle/>
          <a:p>
            <a:pPr marL="0" indent="0" algn="ctr">
              <a:buNone/>
            </a:pPr>
            <a:endParaRPr lang="en-US" sz="10800" smtClean="0">
              <a:solidFill>
                <a:schemeClr val="bg1"/>
              </a:solidFill>
            </a:endParaRPr>
          </a:p>
          <a:p>
            <a:pPr marL="0" indent="0" algn="ctr">
              <a:buNone/>
            </a:pPr>
            <a:r>
              <a:rPr lang="en-US" sz="10800" dirty="0" smtClean="0">
                <a:solidFill>
                  <a:schemeClr val="bg1"/>
                </a:solidFill>
              </a:rPr>
              <a:t>DEMO</a:t>
            </a:r>
            <a:endParaRPr lang="en-US" sz="10800" dirty="0">
              <a:solidFill>
                <a:schemeClr val="bg1"/>
              </a:solidFill>
            </a:endParaRPr>
          </a:p>
        </p:txBody>
      </p:sp>
    </p:spTree>
    <p:extLst>
      <p:ext uri="{BB962C8B-B14F-4D97-AF65-F5344CB8AC3E}">
        <p14:creationId xmlns:p14="http://schemas.microsoft.com/office/powerpoint/2010/main" val="20342331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838200" y="804672"/>
            <a:ext cx="10515600" cy="5372291"/>
          </a:xfrm>
          <a:solidFill>
            <a:schemeClr val="accent1">
              <a:lumMod val="50000"/>
              <a:alpha val="91000"/>
            </a:schemeClr>
          </a:solidFill>
          <a:effectLst>
            <a:softEdge rad="31750"/>
          </a:effectLst>
        </p:spPr>
        <p:txBody>
          <a:bodyPr>
            <a:normAutofit/>
          </a:bodyPr>
          <a:lstStyle/>
          <a:p>
            <a:pPr marL="0" indent="0" algn="ctr">
              <a:buNone/>
            </a:pPr>
            <a:endParaRPr lang="en-US" sz="10800" dirty="0" smtClean="0">
              <a:solidFill>
                <a:schemeClr val="bg1"/>
              </a:solidFill>
            </a:endParaRPr>
          </a:p>
          <a:p>
            <a:pPr marL="0" indent="0" algn="ctr">
              <a:buNone/>
            </a:pPr>
            <a:r>
              <a:rPr lang="en-US" sz="10800" dirty="0" smtClean="0">
                <a:solidFill>
                  <a:schemeClr val="bg1"/>
                </a:solidFill>
              </a:rPr>
              <a:t>Q&amp;A</a:t>
            </a:r>
            <a:endParaRPr lang="en-US" sz="10800" dirty="0">
              <a:solidFill>
                <a:schemeClr val="bg1"/>
              </a:solidFill>
            </a:endParaRPr>
          </a:p>
        </p:txBody>
      </p:sp>
    </p:spTree>
    <p:extLst>
      <p:ext uri="{BB962C8B-B14F-4D97-AF65-F5344CB8AC3E}">
        <p14:creationId xmlns:p14="http://schemas.microsoft.com/office/powerpoint/2010/main" val="3700663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TotalTime>
  <Words>325</Words>
  <Application>Microsoft Macintosh PowerPoint</Application>
  <PresentationFormat>Widescreen</PresentationFormat>
  <Paragraphs>56</Paragraphs>
  <Slides>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Calibri</vt:lpstr>
      <vt:lpstr>Calibri Light</vt:lpstr>
      <vt:lpstr>Helvetica Neue</vt:lpstr>
      <vt:lpstr>Mangal</vt:lpstr>
      <vt:lpstr>Arial</vt:lpstr>
      <vt:lpstr>Office Theme</vt:lpstr>
      <vt:lpstr>Mavericks Flight Tracking Mobile App </vt:lpstr>
      <vt:lpstr>Meet our team</vt:lpstr>
      <vt:lpstr>Objectives</vt:lpstr>
      <vt:lpstr>PROBLEM</vt:lpstr>
      <vt:lpstr>SOLUTION</vt:lpstr>
      <vt:lpstr>Front End</vt:lpstr>
      <vt:lpstr>Technologies Used</vt:lpstr>
      <vt:lpstr>PowerPoint Presentation</vt:lpstr>
      <vt:lpstr>PowerPoint Presentation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Francisco Gomes</dc:creator>
  <cp:lastModifiedBy>Francisco Gomes</cp:lastModifiedBy>
  <cp:revision>24</cp:revision>
  <dcterms:created xsi:type="dcterms:W3CDTF">2017-08-08T01:05:26Z</dcterms:created>
  <dcterms:modified xsi:type="dcterms:W3CDTF">2017-08-10T01:20:46Z</dcterms:modified>
</cp:coreProperties>
</file>